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21"/>
    <p:restoredTop sz="93676"/>
  </p:normalViewPr>
  <p:slideViewPr>
    <p:cSldViewPr snapToGrid="0" snapToObjects="1">
      <p:cViewPr varScale="1">
        <p:scale>
          <a:sx n="96" d="100"/>
          <a:sy n="96" d="100"/>
        </p:scale>
        <p:origin x="184" y="4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1.tiff>
</file>

<file path=ppt/media/image12.tiff>
</file>

<file path=ppt/media/image2.tiff>
</file>

<file path=ppt/media/image3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60581-F251-5F40-B856-7CDBC7214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AC88FA-9216-D24B-9E94-CED395454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E573E-57A3-6841-8201-300CA342A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42D26-0B97-B64E-AEB3-A9AA218A0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F5F9F-14A9-064B-82BB-ABF117E4F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89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6D8F-E767-8B47-ACB9-58F8FB68F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5E655-32B3-3D4B-828F-F0AF372AAC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8DFC9-E475-8848-BB9F-D22458494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0B903-81DF-7D4B-A313-6BF46D28A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EB58B-5AD8-6141-A3ED-75A497E59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22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DFE541-FCF7-B940-AC0D-61F94ADC1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28170B-7F63-F045-BDF0-12DCB6118A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AE4E6-B7BA-E546-8AF3-4E9A80BFE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19B0E6-36F3-F54C-981E-1E69051FF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3CB47-FA8C-BC44-B029-1ADF4B635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294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0D924-4F81-4B4B-918D-303835731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1E475-FEC0-5D4A-8265-5D0B7EA6B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F9CB3-15D7-344E-A7CA-959F5861F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542E6-13DF-6640-A941-A2432A407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E86DD-1773-4743-8E6D-DEF65CDB8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343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6A5D5-3E36-0844-9573-91AD51B25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03EA2-AA31-4F43-8C3B-639D60ECF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A1AF93-BDD4-0241-A07F-296843214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4DD13-9307-8949-9608-40FD9392B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4DF5C-578C-534F-B6A3-99B18C30B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37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FE3CF-D93A-EF45-95BD-6C325D97E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1DD35-D11F-6641-BA7C-B5524D94A0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EADB1-8C58-594E-9FBD-087C1C7D0F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B3C4F9-5F91-2146-94A8-484325D21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6BD465-4250-284B-8C09-A273C4405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0F005-DB71-1A4B-A93D-E505E45AD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117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AA04-66DE-274C-950F-13B63A2D5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503CF2-9622-D54F-ADBB-12BE0053C8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FE828-DA31-4446-84B9-A88F68CFE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A4669B-63AE-2F46-8A2C-4FEFDC5F3A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15EC22-1EE6-4540-83B7-92A72A78CE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EA52FF-4969-D243-B149-B37848D82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759C58-D87F-AB4F-95F1-91DD3AD42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71317D-4BC7-A543-8C32-96B2FBAFB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86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E539B-8BF6-B74E-9EBE-BA5D42C85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4CA176-E9A7-064C-96FE-EE7F3D1FE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0B1FC4-1846-8045-8E9C-460F379D3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A9C6BD-E8BF-9248-98D1-CFAB90037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96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1DECA1-7FA6-F940-8B38-D1F0639E1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CF292-A6B6-8747-9BF9-FB23D8EF8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4705E-7659-3041-973C-F43E6A421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560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21EDA-1250-9E42-9FCC-98807DDE5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BE2C6-CDCA-1146-BA42-02BD99FE4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CB08BD-9620-C14E-BB13-E01EEF5401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A11C6-EA5A-7048-A24D-42B73B2C8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EF0F8-F506-B748-8151-81E327C66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AC8097-C742-164F-BEE4-3ED1FEB29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98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7BB51-BDA8-AF45-B1F4-CA65F31BD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00D3FB-B3A8-024F-A22B-98A25364DD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4CD057-E6BD-8A4B-9C4F-D6AB3D7277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EF478-016E-8543-9879-EA5506D3F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9F3F9-27D2-8A41-9E49-09AB5CE53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E93502-435F-344F-869D-8AC7CFE95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504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5E3D4-EE66-7548-AE3C-FFD72875D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1EB3A-05EA-5549-8313-D57CF7BA5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0005C-2356-1146-B0F1-09B5BAAEB4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1699D-50E3-5543-BCF3-89241A06A802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90712-FB39-8144-B55D-8CBD21AAF6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03825-E69A-6845-9634-89AF070D95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8DFFC-A488-E140-8E24-3E1D1EAF6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22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2DB99-4039-D949-B370-789FA74075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MySQL8</a:t>
            </a:r>
            <a:r>
              <a:rPr lang="zh-CN" altLang="en-US" dirty="0"/>
              <a:t> </a:t>
            </a:r>
            <a:r>
              <a:rPr lang="en-US" altLang="zh-CN" dirty="0"/>
              <a:t>MVCC</a:t>
            </a:r>
            <a:r>
              <a:rPr lang="zh-CN" altLang="en-US" dirty="0"/>
              <a:t> 源码分析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BFF4FF-B1E3-F946-9BEA-F6809152D2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51420"/>
            <a:ext cx="9144000" cy="1655762"/>
          </a:xfrm>
        </p:spPr>
        <p:txBody>
          <a:bodyPr/>
          <a:lstStyle/>
          <a:p>
            <a:r>
              <a:rPr lang="en-US" altLang="zh-CN" dirty="0"/>
              <a:t>Robert</a:t>
            </a:r>
          </a:p>
          <a:p>
            <a:r>
              <a:rPr lang="en-US" altLang="zh-CN" dirty="0"/>
              <a:t>2019/11/29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60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BFCFC-9A91-2C43-90FC-C031032E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clone_oldest_view</a:t>
            </a:r>
            <a:r>
              <a:rPr lang="zh-CN" altLang="en-US" dirty="0"/>
              <a:t>调用关系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F698D-0A77-944E-AB92-6F2CCBEA0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3F7C35-2AB9-E64D-A2FB-322F0CB17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9586"/>
            <a:ext cx="12192000" cy="395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459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8C2EA-221E-6346-BF69-FE2E6C4E2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成员变量</a:t>
            </a:r>
            <a:r>
              <a:rPr lang="en-US" altLang="zh-CN" dirty="0"/>
              <a:t>-</a:t>
            </a:r>
            <a:r>
              <a:rPr lang="zh-CN" altLang="en-US" dirty="0"/>
              <a:t>可见性判断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81CC6-D9CA-F946-A692-F21E5F8D9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trx_id_t </a:t>
            </a:r>
            <a:r>
              <a:rPr lang="en-US" dirty="0" err="1"/>
              <a:t>m_creator_trx_id</a:t>
            </a:r>
            <a:r>
              <a:rPr lang="en-US" dirty="0"/>
              <a:t> </a:t>
            </a:r>
            <a:br>
              <a:rPr lang="en-US" dirty="0"/>
            </a:br>
            <a:r>
              <a:rPr lang="en-US" dirty="0" err="1"/>
              <a:t>trx_id_t</a:t>
            </a:r>
            <a:r>
              <a:rPr lang="en-US" dirty="0"/>
              <a:t> </a:t>
            </a:r>
            <a:r>
              <a:rPr lang="en-US" dirty="0" err="1"/>
              <a:t>m_low_limit_id</a:t>
            </a:r>
            <a:r>
              <a:rPr lang="en-US" dirty="0"/>
              <a:t> </a:t>
            </a:r>
            <a:br>
              <a:rPr lang="en-US" dirty="0"/>
            </a:br>
            <a:r>
              <a:rPr lang="en-US" dirty="0" err="1"/>
              <a:t>trx_id_t</a:t>
            </a:r>
            <a:r>
              <a:rPr lang="en-US" dirty="0"/>
              <a:t> </a:t>
            </a:r>
            <a:r>
              <a:rPr lang="en-US" dirty="0" err="1"/>
              <a:t>m_up_limit_id</a:t>
            </a:r>
            <a:r>
              <a:rPr lang="en-US" dirty="0"/>
              <a:t> </a:t>
            </a:r>
            <a:br>
              <a:rPr lang="en-US" dirty="0"/>
            </a:br>
            <a:r>
              <a:rPr lang="en-US" dirty="0" err="1"/>
              <a:t>ids_t</a:t>
            </a:r>
            <a:r>
              <a:rPr lang="en-US" dirty="0"/>
              <a:t> </a:t>
            </a:r>
            <a:r>
              <a:rPr lang="en-US" dirty="0" err="1"/>
              <a:t>m_ids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8104A5-0082-334F-AD9B-133FDEFF3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79227"/>
            <a:ext cx="5663665" cy="524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72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DD996-7B63-3B4A-8CBB-808A58C30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ReadView</a:t>
            </a:r>
            <a:r>
              <a:rPr lang="zh-CN" altLang="en-US" dirty="0"/>
              <a:t>复用相关的成员变量和机制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DBE65-CE9C-364D-9146-C7BDB8547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bool </a:t>
            </a:r>
            <a:r>
              <a:rPr lang="en-US" dirty="0" err="1"/>
              <a:t>m_closed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zh-CN" altLang="en-US" dirty="0"/>
              <a:t>指针移位机制：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/>
              <a:t>view = </a:t>
            </a:r>
            <a:r>
              <a:rPr lang="en-US" dirty="0" err="1"/>
              <a:t>reinterpret_cast</a:t>
            </a:r>
            <a:r>
              <a:rPr lang="en-US" dirty="0"/>
              <a:t>&lt;ReadView *&gt;(p &amp; ~1);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view = </a:t>
            </a:r>
            <a:r>
              <a:rPr lang="en-US" dirty="0" err="1"/>
              <a:t>reinterpret_cast</a:t>
            </a:r>
            <a:r>
              <a:rPr lang="en-US" dirty="0"/>
              <a:t>&lt;ReadView *&gt;(p | 0x1);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链表节点：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typedef UT_LIST_NODE_T(ReadView) </a:t>
            </a:r>
            <a:r>
              <a:rPr lang="en-US" dirty="0" err="1"/>
              <a:t>node_t</a:t>
            </a:r>
            <a:r>
              <a:rPr lang="en-US" dirty="0"/>
              <a:t> </a:t>
            </a:r>
            <a:br>
              <a:rPr lang="en-US" dirty="0"/>
            </a:br>
            <a:r>
              <a:rPr lang="en-US" dirty="0" err="1"/>
              <a:t>node_t</a:t>
            </a:r>
            <a:r>
              <a:rPr lang="en-US" dirty="0"/>
              <a:t> </a:t>
            </a:r>
            <a:r>
              <a:rPr lang="en-US" dirty="0" err="1"/>
              <a:t>m_view_list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37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C991-5788-A842-97D4-D3B36699E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多版本数据的组织方式</a:t>
            </a:r>
            <a:r>
              <a:rPr lang="en-US" altLang="zh-CN" dirty="0"/>
              <a:t>-</a:t>
            </a:r>
            <a:r>
              <a:rPr lang="zh-CN" altLang="en-US" dirty="0"/>
              <a:t>细节</a:t>
            </a:r>
            <a:r>
              <a:rPr lang="en-US" altLang="zh-CN" dirty="0"/>
              <a:t>2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9A2BCD-FC00-BB44-9A09-44A26AC1C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950" y="1849716"/>
            <a:ext cx="8468014" cy="437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09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93250-CEFA-A24C-B427-E51CC4DA1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内容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63B78-8941-9340-8420-57E88151D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MVCC</a:t>
            </a:r>
            <a:r>
              <a:rPr lang="zh-CN" altLang="en-US" dirty="0"/>
              <a:t> 的方案设计分析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多版本数据的组织方式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多版本并发控制的基本逻辑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MVCC</a:t>
            </a:r>
            <a:r>
              <a:rPr lang="zh-CN" altLang="en-US" dirty="0"/>
              <a:t> 的代码分析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对外接口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上下游调用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成员变量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F98EB5-4CB4-8048-8E86-EF398F9D2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5085" y="3936388"/>
            <a:ext cx="3873238" cy="2261394"/>
          </a:xfrm>
          <a:prstGeom prst="rect">
            <a:avLst/>
          </a:prstGeom>
        </p:spPr>
      </p:pic>
      <p:pic>
        <p:nvPicPr>
          <p:cNvPr id="7" name="Picture 25">
            <a:extLst>
              <a:ext uri="{FF2B5EF4-FFF2-40B4-BE49-F238E27FC236}">
                <a16:creationId xmlns:a16="http://schemas.microsoft.com/office/drawing/2014/main" id="{DE8C47F2-1B7B-8041-86AB-58EB1B177B35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357754" y="1849790"/>
            <a:ext cx="4247900" cy="161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26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C991-5788-A842-97D4-D3B36699E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多版本数据的组织方式</a:t>
            </a:r>
            <a:r>
              <a:rPr lang="en-US" altLang="zh-CN" dirty="0"/>
              <a:t>-</a:t>
            </a:r>
            <a:r>
              <a:rPr lang="zh-CN" altLang="en-US" dirty="0"/>
              <a:t>原理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3502E-4728-1148-9879-3699DD2F8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31965" y="2021992"/>
            <a:ext cx="2660374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问题：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内部构造？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如何生成？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如何访问？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4E5B86-03E6-B346-B4E1-23620507D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07" y="2021992"/>
            <a:ext cx="8382068" cy="364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372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C991-5788-A842-97D4-D3B36699E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多版本数据的组织方式</a:t>
            </a:r>
            <a:r>
              <a:rPr lang="en-US" altLang="zh-CN" dirty="0"/>
              <a:t>-</a:t>
            </a:r>
            <a:r>
              <a:rPr lang="zh-CN" altLang="en-US" dirty="0"/>
              <a:t>如何生成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0C49D7-28C1-B54C-9E0D-0B63B066DF35}"/>
              </a:ext>
            </a:extLst>
          </p:cNvPr>
          <p:cNvSpPr txBox="1"/>
          <p:nvPr/>
        </p:nvSpPr>
        <p:spPr>
          <a:xfrm>
            <a:off x="6771861" y="1553471"/>
            <a:ext cx="5777948" cy="515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2000" dirty="0"/>
              <a:t>多版本生成机制：</a:t>
            </a:r>
            <a:endParaRPr lang="en-US" altLang="zh-CN" sz="2000" dirty="0"/>
          </a:p>
          <a:p>
            <a:pPr>
              <a:spcBef>
                <a:spcPts val="600"/>
              </a:spcBef>
            </a:pPr>
            <a:r>
              <a:rPr lang="en-US" altLang="zh-CN" sz="2000" dirty="0"/>
              <a:t>ts1: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TRX1</a:t>
            </a:r>
            <a:r>
              <a:rPr lang="zh-CN" altLang="en-US" sz="2000" dirty="0"/>
              <a:t> </a:t>
            </a:r>
            <a:r>
              <a:rPr lang="en-US" altLang="zh-CN" sz="2000" dirty="0"/>
              <a:t>insert</a:t>
            </a:r>
            <a:r>
              <a:rPr lang="zh-CN" altLang="en-US" sz="2000" dirty="0"/>
              <a:t> </a:t>
            </a:r>
            <a:r>
              <a:rPr lang="en-US" altLang="zh-CN" sz="2000" dirty="0"/>
              <a:t>p6-r0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commit</a:t>
            </a:r>
          </a:p>
          <a:p>
            <a:pPr>
              <a:spcBef>
                <a:spcPts val="600"/>
              </a:spcBef>
            </a:pPr>
            <a:r>
              <a:rPr lang="en-US" altLang="zh-CN" sz="2000" dirty="0"/>
              <a:t>ts2: </a:t>
            </a:r>
            <a:r>
              <a:rPr lang="en-US" altLang="zh-CN" sz="2000" dirty="0">
                <a:solidFill>
                  <a:srgbClr val="FF0000"/>
                </a:solidFill>
              </a:rPr>
              <a:t>TRX2</a:t>
            </a:r>
            <a:r>
              <a:rPr lang="en-US" altLang="zh-CN" sz="2000" dirty="0"/>
              <a:t> modify p6-r0,</a:t>
            </a:r>
            <a:r>
              <a:rPr lang="zh-CN" altLang="en-US" sz="2000" dirty="0"/>
              <a:t> </a:t>
            </a:r>
            <a:r>
              <a:rPr lang="en-US" altLang="zh-CN" sz="2000" dirty="0"/>
              <a:t>backup</a:t>
            </a:r>
            <a:r>
              <a:rPr lang="zh-CN" altLang="en-US" sz="2000" dirty="0"/>
              <a:t> </a:t>
            </a:r>
            <a:r>
              <a:rPr lang="en-US" altLang="zh-CN" sz="2000" dirty="0"/>
              <a:t>old</a:t>
            </a:r>
            <a:r>
              <a:rPr lang="zh-CN" altLang="en-US" sz="2000" dirty="0"/>
              <a:t> </a:t>
            </a:r>
            <a:r>
              <a:rPr lang="en-US" altLang="zh-CN" sz="2000" dirty="0"/>
              <a:t>version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 err="1"/>
              <a:t>undolog</a:t>
            </a:r>
            <a:r>
              <a:rPr lang="en-US" altLang="zh-CN" sz="2000" dirty="0"/>
              <a:t>(T1)</a:t>
            </a:r>
          </a:p>
          <a:p>
            <a:pPr>
              <a:spcBef>
                <a:spcPts val="600"/>
              </a:spcBef>
            </a:pPr>
            <a:r>
              <a:rPr lang="en-US" altLang="zh-CN" sz="2000" dirty="0"/>
              <a:t>ts3:</a:t>
            </a:r>
            <a:r>
              <a:rPr lang="zh-CN" altLang="en-US" sz="2000" dirty="0"/>
              <a:t> </a:t>
            </a:r>
            <a:r>
              <a:rPr lang="zh-CN" altLang="en-US" sz="2000" dirty="0">
                <a:solidFill>
                  <a:srgbClr val="FF0000"/>
                </a:solidFill>
              </a:rPr>
              <a:t>备份事务</a:t>
            </a:r>
            <a:r>
              <a:rPr lang="zh-CN" altLang="en-US" sz="2000" dirty="0"/>
              <a:t>启动</a:t>
            </a:r>
            <a:endParaRPr lang="en-US" altLang="zh-CN" sz="2000" dirty="0"/>
          </a:p>
          <a:p>
            <a:pPr>
              <a:spcBef>
                <a:spcPts val="600"/>
              </a:spcBef>
            </a:pPr>
            <a:r>
              <a:rPr lang="en-US" altLang="zh-CN" sz="2000" dirty="0"/>
              <a:t>ts4: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TRX2</a:t>
            </a:r>
            <a:r>
              <a:rPr lang="zh-CN" altLang="en-US" sz="2000" dirty="0"/>
              <a:t> </a:t>
            </a:r>
            <a:r>
              <a:rPr lang="en-US" altLang="zh-CN" sz="2000" dirty="0"/>
              <a:t>commit</a:t>
            </a:r>
          </a:p>
          <a:p>
            <a:pPr>
              <a:spcBef>
                <a:spcPts val="600"/>
              </a:spcBef>
            </a:pPr>
            <a:r>
              <a:rPr lang="en-US" altLang="zh-CN" sz="2000" dirty="0"/>
              <a:t>ts5: </a:t>
            </a:r>
            <a:r>
              <a:rPr lang="en-US" altLang="zh-CN" sz="2000" dirty="0">
                <a:solidFill>
                  <a:srgbClr val="FF0000"/>
                </a:solidFill>
              </a:rPr>
              <a:t>TRX3</a:t>
            </a:r>
            <a:r>
              <a:rPr lang="en-US" altLang="zh-CN" sz="2000" dirty="0"/>
              <a:t> </a:t>
            </a:r>
            <a:r>
              <a:rPr lang="zh-CN" altLang="en-US" sz="2000" dirty="0"/>
              <a:t>启动</a:t>
            </a:r>
            <a:endParaRPr lang="en-US" altLang="zh-CN" sz="2000" dirty="0"/>
          </a:p>
          <a:p>
            <a:pPr>
              <a:spcBef>
                <a:spcPts val="600"/>
              </a:spcBef>
            </a:pPr>
            <a:r>
              <a:rPr lang="en-US" altLang="zh-CN" sz="2000" dirty="0"/>
              <a:t>ts6:</a:t>
            </a:r>
            <a:r>
              <a:rPr lang="zh-CN" altLang="en-US" sz="2000" dirty="0"/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TRX4</a:t>
            </a:r>
            <a:r>
              <a:rPr lang="zh-CN" altLang="en-US" sz="2000" dirty="0"/>
              <a:t> </a:t>
            </a:r>
            <a:r>
              <a:rPr lang="en-US" altLang="zh-CN" sz="2000" dirty="0"/>
              <a:t>modify</a:t>
            </a:r>
            <a:r>
              <a:rPr lang="zh-CN" altLang="en-US" sz="2000" dirty="0"/>
              <a:t> </a:t>
            </a:r>
            <a:r>
              <a:rPr lang="en-US" altLang="zh-CN" sz="2000" dirty="0"/>
              <a:t>p6-r0,</a:t>
            </a:r>
            <a:r>
              <a:rPr lang="zh-CN" altLang="en-US" sz="2000" dirty="0"/>
              <a:t> </a:t>
            </a:r>
            <a:r>
              <a:rPr lang="en-US" altLang="zh-CN" sz="2000" dirty="0"/>
              <a:t>backup</a:t>
            </a:r>
            <a:r>
              <a:rPr lang="zh-CN" altLang="en-US" sz="2000" dirty="0"/>
              <a:t> </a:t>
            </a:r>
            <a:r>
              <a:rPr lang="en-US" altLang="zh-CN" sz="2000" dirty="0"/>
              <a:t>old</a:t>
            </a:r>
            <a:r>
              <a:rPr lang="zh-CN" altLang="en-US" sz="2000" dirty="0"/>
              <a:t> </a:t>
            </a:r>
            <a:r>
              <a:rPr lang="en-US" altLang="zh-CN" sz="2000" dirty="0"/>
              <a:t>version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 err="1"/>
              <a:t>undolog</a:t>
            </a:r>
            <a:r>
              <a:rPr lang="en-US" altLang="zh-CN" sz="2000" dirty="0"/>
              <a:t>(T2)</a:t>
            </a:r>
          </a:p>
          <a:p>
            <a:pPr>
              <a:spcBef>
                <a:spcPts val="600"/>
              </a:spcBef>
            </a:pPr>
            <a:r>
              <a:rPr lang="zh-CN" altLang="en-US" sz="2000" dirty="0"/>
              <a:t>此后：</a:t>
            </a:r>
            <a:endParaRPr lang="en-US" altLang="zh-CN" sz="2000" dirty="0"/>
          </a:p>
          <a:p>
            <a:pPr>
              <a:spcBef>
                <a:spcPts val="600"/>
              </a:spcBef>
            </a:pPr>
            <a:r>
              <a:rPr lang="en-US" altLang="zh-CN" sz="2000" dirty="0">
                <a:solidFill>
                  <a:srgbClr val="FF0000"/>
                </a:solidFill>
              </a:rPr>
              <a:t>TRX4</a:t>
            </a:r>
            <a:r>
              <a:rPr lang="en-US" altLang="zh-CN" sz="2000" dirty="0"/>
              <a:t>:</a:t>
            </a:r>
            <a:r>
              <a:rPr lang="zh-CN" altLang="en-US" sz="2000" dirty="0"/>
              <a:t> </a:t>
            </a:r>
            <a:r>
              <a:rPr lang="en-US" altLang="zh-CN" sz="2000" dirty="0"/>
              <a:t>read</a:t>
            </a:r>
            <a:r>
              <a:rPr lang="zh-CN" altLang="en-US" sz="2000" dirty="0"/>
              <a:t> </a:t>
            </a:r>
            <a:r>
              <a:rPr lang="en-US" altLang="zh-CN" sz="2000" dirty="0"/>
              <a:t>p6-r0</a:t>
            </a:r>
          </a:p>
          <a:p>
            <a:pPr>
              <a:spcBef>
                <a:spcPts val="600"/>
              </a:spcBef>
            </a:pPr>
            <a:r>
              <a:rPr lang="en-US" altLang="zh-CN" sz="2000" dirty="0">
                <a:solidFill>
                  <a:srgbClr val="FF0000"/>
                </a:solidFill>
              </a:rPr>
              <a:t>TRX3</a:t>
            </a:r>
            <a:r>
              <a:rPr lang="en-US" altLang="zh-CN" sz="2000" dirty="0"/>
              <a:t>:</a:t>
            </a:r>
            <a:r>
              <a:rPr lang="zh-CN" altLang="en-US" sz="2000" dirty="0"/>
              <a:t> </a:t>
            </a:r>
            <a:r>
              <a:rPr lang="en-US" altLang="zh-CN" sz="2000" dirty="0"/>
              <a:t>read</a:t>
            </a:r>
            <a:r>
              <a:rPr lang="zh-CN" altLang="en-US" sz="2000" dirty="0"/>
              <a:t> </a:t>
            </a:r>
            <a:r>
              <a:rPr lang="en-US" altLang="zh-CN" sz="2000" dirty="0" err="1"/>
              <a:t>undolog</a:t>
            </a:r>
            <a:r>
              <a:rPr lang="en-US" altLang="zh-CN" sz="2000" dirty="0"/>
              <a:t>(T2)</a:t>
            </a:r>
          </a:p>
          <a:p>
            <a:pPr>
              <a:spcBef>
                <a:spcPts val="600"/>
              </a:spcBef>
            </a:pPr>
            <a:r>
              <a:rPr lang="zh-CN" altLang="en-US" sz="2000" dirty="0"/>
              <a:t> </a:t>
            </a:r>
            <a:r>
              <a:rPr lang="zh-CN" altLang="en-US" sz="2000" dirty="0">
                <a:solidFill>
                  <a:srgbClr val="FF0000"/>
                </a:solidFill>
              </a:rPr>
              <a:t>备份事务</a:t>
            </a:r>
            <a:r>
              <a:rPr lang="en-US" altLang="zh-CN" sz="2000" dirty="0"/>
              <a:t>:</a:t>
            </a:r>
            <a:r>
              <a:rPr lang="zh-CN" altLang="en-US" sz="2000" dirty="0"/>
              <a:t> </a:t>
            </a:r>
            <a:r>
              <a:rPr lang="en-US" altLang="zh-CN" sz="2000" dirty="0"/>
              <a:t>read</a:t>
            </a:r>
            <a:r>
              <a:rPr lang="zh-CN" altLang="en-US" sz="2000" dirty="0"/>
              <a:t> </a:t>
            </a:r>
            <a:r>
              <a:rPr lang="en-US" altLang="zh-CN" sz="2000" dirty="0" err="1"/>
              <a:t>undolog</a:t>
            </a:r>
            <a:r>
              <a:rPr lang="en-US" altLang="zh-CN" sz="2000" dirty="0"/>
              <a:t>(t1)</a:t>
            </a:r>
          </a:p>
          <a:p>
            <a:pPr>
              <a:spcBef>
                <a:spcPts val="600"/>
              </a:spcBef>
            </a:pPr>
            <a:endParaRPr lang="en-US" altLang="zh-CN" sz="1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E963AA-4AD9-A94C-A687-CCAF845B9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31" y="2160102"/>
            <a:ext cx="6526987" cy="3819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22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C991-5788-A842-97D4-D3B36699E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65125"/>
            <a:ext cx="11049000" cy="1325563"/>
          </a:xfrm>
        </p:spPr>
        <p:txBody>
          <a:bodyPr/>
          <a:lstStyle/>
          <a:p>
            <a:r>
              <a:rPr lang="zh-CN" altLang="en-US" dirty="0"/>
              <a:t>多版本数据的组织方式</a:t>
            </a:r>
            <a:r>
              <a:rPr lang="en-US" altLang="zh-CN" dirty="0"/>
              <a:t>-</a:t>
            </a:r>
            <a:r>
              <a:rPr lang="zh-CN" altLang="en-US" dirty="0"/>
              <a:t>内部构造和如何访问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E487EB-E6F1-D04B-8074-026438F30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0790"/>
            <a:ext cx="12192000" cy="383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771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BC991-5788-A842-97D4-D3B36699E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6101"/>
            <a:ext cx="10515600" cy="1325563"/>
          </a:xfrm>
        </p:spPr>
        <p:txBody>
          <a:bodyPr/>
          <a:lstStyle/>
          <a:p>
            <a:r>
              <a:rPr lang="zh-CN" altLang="en-US" dirty="0"/>
              <a:t>多版本并发控制的基本逻辑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526866-B927-CD4E-9350-04EA9648A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45" y="1426694"/>
            <a:ext cx="4761604" cy="5021845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5896BCE-0CEC-C94A-8ECE-063918A1B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4499" y="1825625"/>
            <a:ext cx="6506446" cy="4351338"/>
          </a:xfrm>
        </p:spPr>
        <p:txBody>
          <a:bodyPr>
            <a:normAutofit/>
          </a:bodyPr>
          <a:lstStyle/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1BD48BB-0047-624F-B532-DFE04B47C7EC}"/>
              </a:ext>
            </a:extLst>
          </p:cNvPr>
          <p:cNvSpPr txBox="1">
            <a:spLocks/>
          </p:cNvSpPr>
          <p:nvPr/>
        </p:nvSpPr>
        <p:spPr>
          <a:xfrm>
            <a:off x="4934997" y="1426694"/>
            <a:ext cx="7171466" cy="5209309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</a:pPr>
            <a:r>
              <a:rPr lang="en-US" dirty="0"/>
              <a:t>ReadView</a:t>
            </a:r>
            <a:r>
              <a:rPr lang="zh-CN" altLang="en-US" dirty="0"/>
              <a:t>有如一副眼镜，每个只读事务都拥有一个</a:t>
            </a:r>
            <a:r>
              <a:rPr lang="en-US" altLang="zh-CN" dirty="0"/>
              <a:t>ReadView</a:t>
            </a:r>
            <a:r>
              <a:rPr lang="zh-CN" altLang="en-US" dirty="0"/>
              <a:t>，通过该</a:t>
            </a:r>
            <a:r>
              <a:rPr lang="en-US" altLang="zh-CN" dirty="0"/>
              <a:t>ReadView</a:t>
            </a:r>
            <a:r>
              <a:rPr lang="zh-CN" altLang="en-US" dirty="0"/>
              <a:t>看到自己应该看到的数据；</a:t>
            </a:r>
            <a:endParaRPr lang="en-US" dirty="0"/>
          </a:p>
          <a:p>
            <a:pPr>
              <a:lnSpc>
                <a:spcPct val="170000"/>
              </a:lnSpc>
            </a:pPr>
            <a:r>
              <a:rPr lang="en-US" dirty="0"/>
              <a:t>Read</a:t>
            </a:r>
            <a:r>
              <a:rPr lang="en-US" altLang="zh-CN" dirty="0"/>
              <a:t>View</a:t>
            </a:r>
            <a:r>
              <a:rPr lang="zh-CN" altLang="en-US" dirty="0"/>
              <a:t>本质上是一个事务列表的快照。在</a:t>
            </a:r>
            <a:r>
              <a:rPr lang="en-US" altLang="zh-CN" dirty="0"/>
              <a:t>ReadView</a:t>
            </a:r>
            <a:r>
              <a:rPr lang="zh-CN" altLang="en-US" dirty="0"/>
              <a:t>创建时，将当前活跃读写事务</a:t>
            </a:r>
            <a:r>
              <a:rPr lang="en-US" altLang="zh-CN" dirty="0"/>
              <a:t>id</a:t>
            </a:r>
            <a:r>
              <a:rPr lang="zh-CN" altLang="en-US" dirty="0"/>
              <a:t>列表</a:t>
            </a:r>
            <a:r>
              <a:rPr lang="en-US" altLang="zh-CN" dirty="0"/>
              <a:t>(</a:t>
            </a:r>
            <a:r>
              <a:rPr lang="en-US" altLang="zh-CN" dirty="0" err="1"/>
              <a:t>trx_sys</a:t>
            </a:r>
            <a:r>
              <a:rPr lang="en-US" altLang="zh-CN" dirty="0"/>
              <a:t>-&gt;</a:t>
            </a:r>
            <a:r>
              <a:rPr lang="en-US" altLang="zh-CN" dirty="0" err="1"/>
              <a:t>rw_trx_list</a:t>
            </a:r>
            <a:r>
              <a:rPr lang="en-US" altLang="zh-CN" dirty="0"/>
              <a:t>)</a:t>
            </a:r>
            <a:r>
              <a:rPr lang="zh-CN" altLang="en-US" dirty="0"/>
              <a:t>记录到</a:t>
            </a:r>
            <a:r>
              <a:rPr lang="en-US" altLang="zh-CN" dirty="0"/>
              <a:t>ReadView</a:t>
            </a:r>
            <a:r>
              <a:rPr lang="zh-CN" altLang="en-US" dirty="0"/>
              <a:t>；</a:t>
            </a:r>
            <a:endParaRPr lang="en-US" altLang="zh-CN" dirty="0"/>
          </a:p>
          <a:p>
            <a:pPr>
              <a:lnSpc>
                <a:spcPct val="170000"/>
              </a:lnSpc>
            </a:pPr>
            <a:r>
              <a:rPr lang="zh-CN" altLang="en-US" dirty="0"/>
              <a:t>事务通过</a:t>
            </a:r>
            <a:r>
              <a:rPr lang="en-US" altLang="zh-CN" dirty="0"/>
              <a:t>ReadView</a:t>
            </a:r>
            <a:r>
              <a:rPr lang="zh-CN" altLang="en-US" dirty="0"/>
              <a:t>去看多版本数据时，将比较多版本数据的</a:t>
            </a:r>
            <a:r>
              <a:rPr lang="en-US" altLang="zh-CN" dirty="0" err="1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，和</a:t>
            </a:r>
            <a:r>
              <a:rPr lang="en-US" altLang="zh-CN" dirty="0"/>
              <a:t>ReadView</a:t>
            </a:r>
            <a:r>
              <a:rPr lang="zh-CN" altLang="en-US" dirty="0"/>
              <a:t>中事务</a:t>
            </a:r>
            <a:r>
              <a:rPr lang="en-US" altLang="zh-CN" dirty="0"/>
              <a:t>id</a:t>
            </a:r>
            <a:r>
              <a:rPr lang="zh-CN" altLang="en-US" dirty="0"/>
              <a:t>列表：</a:t>
            </a:r>
            <a:endParaRPr lang="en-US" altLang="zh-CN" dirty="0"/>
          </a:p>
          <a:p>
            <a:pPr lvl="1">
              <a:lnSpc>
                <a:spcPct val="170000"/>
              </a:lnSpc>
            </a:pPr>
            <a:r>
              <a:rPr lang="zh-CN" altLang="en-US" dirty="0"/>
              <a:t>多版本数据的</a:t>
            </a:r>
            <a:r>
              <a:rPr lang="en-US" altLang="zh-CN" dirty="0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 </a:t>
            </a:r>
            <a:r>
              <a:rPr lang="en-US" altLang="zh-CN" dirty="0"/>
              <a:t>&lt;</a:t>
            </a:r>
            <a:r>
              <a:rPr lang="zh-CN" altLang="en-US" dirty="0"/>
              <a:t> </a:t>
            </a:r>
            <a:r>
              <a:rPr lang="en-US" altLang="zh-CN" dirty="0"/>
              <a:t>min(</a:t>
            </a:r>
            <a:r>
              <a:rPr lang="en-US" altLang="zh-CN" dirty="0" err="1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事务</a:t>
            </a:r>
            <a:r>
              <a:rPr lang="en-US" altLang="zh-CN" dirty="0"/>
              <a:t>id</a:t>
            </a:r>
            <a:r>
              <a:rPr lang="zh-CN" altLang="en-US" dirty="0"/>
              <a:t>列表</a:t>
            </a:r>
            <a:r>
              <a:rPr lang="en-US" altLang="zh-CN" dirty="0"/>
              <a:t>)</a:t>
            </a:r>
            <a:r>
              <a:rPr lang="zh-CN" altLang="en-US" dirty="0"/>
              <a:t> ： 可见</a:t>
            </a:r>
            <a:endParaRPr lang="en-US" altLang="zh-CN" dirty="0"/>
          </a:p>
          <a:p>
            <a:pPr lvl="1">
              <a:lnSpc>
                <a:spcPct val="170000"/>
              </a:lnSpc>
            </a:pPr>
            <a:r>
              <a:rPr lang="zh-CN" altLang="en-US" dirty="0"/>
              <a:t>多版本数据的</a:t>
            </a:r>
            <a:r>
              <a:rPr lang="en-US" altLang="zh-CN" dirty="0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 </a:t>
            </a:r>
            <a:r>
              <a:rPr lang="en-US" altLang="zh-CN" dirty="0"/>
              <a:t>&gt;</a:t>
            </a:r>
            <a:r>
              <a:rPr lang="zh-CN" altLang="en-US" dirty="0"/>
              <a:t> </a:t>
            </a:r>
            <a:r>
              <a:rPr lang="en-US" altLang="zh-CN" dirty="0"/>
              <a:t>max(</a:t>
            </a:r>
            <a:r>
              <a:rPr lang="en-US" altLang="zh-CN" dirty="0" err="1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事务</a:t>
            </a:r>
            <a:r>
              <a:rPr lang="en-US" altLang="zh-CN" dirty="0"/>
              <a:t>id</a:t>
            </a:r>
            <a:r>
              <a:rPr lang="zh-CN" altLang="en-US" dirty="0"/>
              <a:t>列表</a:t>
            </a:r>
            <a:r>
              <a:rPr lang="en-US" altLang="zh-CN" dirty="0"/>
              <a:t>)</a:t>
            </a:r>
            <a:r>
              <a:rPr lang="zh-CN" altLang="en-US" dirty="0"/>
              <a:t>：不可见</a:t>
            </a:r>
            <a:endParaRPr lang="en-US" altLang="zh-CN" dirty="0"/>
          </a:p>
          <a:p>
            <a:pPr lvl="1">
              <a:lnSpc>
                <a:spcPct val="170000"/>
              </a:lnSpc>
            </a:pPr>
            <a:r>
              <a:rPr lang="en-US" altLang="zh-CN" dirty="0"/>
              <a:t>min(</a:t>
            </a:r>
            <a:r>
              <a:rPr lang="en-US" altLang="zh-CN" dirty="0" err="1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事务</a:t>
            </a:r>
            <a:r>
              <a:rPr lang="en-US" altLang="zh-CN" dirty="0"/>
              <a:t>id</a:t>
            </a:r>
            <a:r>
              <a:rPr lang="zh-CN" altLang="en-US" dirty="0"/>
              <a:t>列表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&lt;=</a:t>
            </a:r>
            <a:r>
              <a:rPr lang="zh-CN" altLang="en-US" dirty="0"/>
              <a:t> 多版本数据的</a:t>
            </a:r>
            <a:r>
              <a:rPr lang="en-US" altLang="zh-CN" dirty="0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 </a:t>
            </a:r>
            <a:r>
              <a:rPr lang="en-US" altLang="zh-CN" dirty="0"/>
              <a:t>&lt;</a:t>
            </a:r>
            <a:r>
              <a:rPr lang="zh-CN" altLang="en-US" dirty="0"/>
              <a:t> </a:t>
            </a:r>
            <a:r>
              <a:rPr lang="en-US" altLang="zh-CN" dirty="0"/>
              <a:t>max(</a:t>
            </a:r>
            <a:r>
              <a:rPr lang="en-US" altLang="zh-CN" dirty="0" err="1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事务</a:t>
            </a:r>
            <a:r>
              <a:rPr lang="en-US" altLang="zh-CN" dirty="0"/>
              <a:t>id</a:t>
            </a:r>
            <a:r>
              <a:rPr lang="zh-CN" altLang="en-US" dirty="0"/>
              <a:t>列表</a:t>
            </a:r>
            <a:r>
              <a:rPr lang="en-US" altLang="zh-CN" dirty="0"/>
              <a:t>)</a:t>
            </a:r>
            <a:r>
              <a:rPr lang="zh-CN" altLang="en-US" dirty="0"/>
              <a:t>：</a:t>
            </a:r>
            <a:endParaRPr lang="en-US" altLang="zh-CN" dirty="0"/>
          </a:p>
          <a:p>
            <a:pPr lvl="2">
              <a:lnSpc>
                <a:spcPct val="170000"/>
              </a:lnSpc>
            </a:pPr>
            <a:r>
              <a:rPr lang="zh-CN" altLang="en-US" dirty="0"/>
              <a:t>多版本数据 </a:t>
            </a:r>
            <a:r>
              <a:rPr lang="en-US" altLang="zh-CN" dirty="0" err="1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 属于 </a:t>
            </a:r>
            <a:r>
              <a:rPr lang="en-US" altLang="zh-CN" dirty="0"/>
              <a:t>ReadView</a:t>
            </a:r>
            <a:r>
              <a:rPr lang="zh-CN" altLang="en-US" dirty="0"/>
              <a:t> 中的事务</a:t>
            </a:r>
            <a:r>
              <a:rPr lang="en-US" altLang="zh-CN" dirty="0"/>
              <a:t>id</a:t>
            </a:r>
            <a:r>
              <a:rPr lang="zh-CN" altLang="en-US" dirty="0"/>
              <a:t>列表： 不可见</a:t>
            </a:r>
            <a:endParaRPr lang="en-US" altLang="zh-CN" dirty="0"/>
          </a:p>
          <a:p>
            <a:pPr lvl="2">
              <a:lnSpc>
                <a:spcPct val="170000"/>
              </a:lnSpc>
            </a:pPr>
            <a:r>
              <a:rPr lang="zh-CN" altLang="en-US" dirty="0"/>
              <a:t>多版本数据 </a:t>
            </a:r>
            <a:r>
              <a:rPr lang="en-US" altLang="zh-CN" dirty="0" err="1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 不属于 </a:t>
            </a:r>
            <a:r>
              <a:rPr lang="en-US" altLang="zh-CN" dirty="0"/>
              <a:t>ReadView</a:t>
            </a:r>
            <a:r>
              <a:rPr lang="zh-CN" altLang="en-US" dirty="0"/>
              <a:t> 中的事务</a:t>
            </a:r>
            <a:r>
              <a:rPr lang="en-US" altLang="zh-CN" dirty="0"/>
              <a:t>id</a:t>
            </a:r>
            <a:r>
              <a:rPr lang="zh-CN" altLang="en-US" dirty="0"/>
              <a:t>列表： 可见</a:t>
            </a:r>
            <a:endParaRPr lang="en-US" altLang="zh-CN" dirty="0"/>
          </a:p>
          <a:p>
            <a:pPr lvl="1">
              <a:lnSpc>
                <a:spcPct val="170000"/>
              </a:lnSpc>
            </a:pPr>
            <a:r>
              <a:rPr lang="zh-CN" altLang="en-US" dirty="0"/>
              <a:t>多版本数据的</a:t>
            </a:r>
            <a:r>
              <a:rPr lang="en-US" altLang="zh-CN" dirty="0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事务</a:t>
            </a:r>
            <a:r>
              <a:rPr lang="en-US" altLang="zh-CN" dirty="0"/>
              <a:t>TRX</a:t>
            </a:r>
            <a:r>
              <a:rPr lang="zh-CN" altLang="en-US" dirty="0"/>
              <a:t> </a:t>
            </a:r>
            <a:r>
              <a:rPr lang="en-US" altLang="zh-CN" dirty="0"/>
              <a:t>ID</a:t>
            </a:r>
            <a:r>
              <a:rPr lang="zh-CN" altLang="en-US" dirty="0"/>
              <a:t>： 可见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45088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E5A47-8977-E24C-AF18-9E68CDF30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813" y="751928"/>
            <a:ext cx="4051852" cy="1325563"/>
          </a:xfrm>
        </p:spPr>
        <p:txBody>
          <a:bodyPr>
            <a:normAutofit/>
          </a:bodyPr>
          <a:lstStyle/>
          <a:p>
            <a:r>
              <a:rPr lang="en-US" dirty="0"/>
              <a:t>MVCC</a:t>
            </a:r>
            <a:r>
              <a:rPr lang="zh-CN" altLang="en-US" dirty="0"/>
              <a:t>源码</a:t>
            </a:r>
            <a:br>
              <a:rPr lang="en-US" altLang="zh-CN" dirty="0"/>
            </a:br>
            <a:r>
              <a:rPr lang="zh-CN" altLang="en-US" dirty="0"/>
              <a:t>类图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0C74A4-9FEB-264C-9D60-18CD8BB6F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2019" y="16433"/>
            <a:ext cx="9089981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61C225-9DF4-1943-B053-3E73DAE42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21" y="2314736"/>
            <a:ext cx="2663977" cy="226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43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720C1D-AB90-E847-A9ED-C6E6AE75D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06" y="0"/>
            <a:ext cx="1136198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597E59-902E-9548-ACC9-52C6F38D2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486" y="0"/>
            <a:ext cx="6556514" cy="1325563"/>
          </a:xfrm>
        </p:spPr>
        <p:txBody>
          <a:bodyPr/>
          <a:lstStyle/>
          <a:p>
            <a:r>
              <a:rPr lang="en-US" dirty="0" err="1"/>
              <a:t>view</a:t>
            </a:r>
            <a:r>
              <a:rPr lang="en-US" altLang="zh-CN" dirty="0" err="1"/>
              <a:t>_open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br>
              <a:rPr lang="en-US" altLang="zh-CN" dirty="0"/>
            </a:br>
            <a:r>
              <a:rPr lang="en-US" altLang="zh-CN" dirty="0" err="1"/>
              <a:t>changes_visible</a:t>
            </a:r>
            <a:r>
              <a:rPr lang="zh-CN" altLang="en-US" dirty="0"/>
              <a:t>调用关系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398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DAB5C-4127-CD45-A0D8-DB095E602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view</a:t>
            </a:r>
            <a:r>
              <a:rPr lang="en-US" altLang="zh-CN" dirty="0" err="1"/>
              <a:t>_close</a:t>
            </a:r>
            <a:r>
              <a:rPr lang="zh-CN" altLang="en-US" dirty="0"/>
              <a:t>调用关系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2F148-C90F-6146-9D23-693C36E4C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56918E-E4E6-4A40-83BF-E7E08D871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8926"/>
            <a:ext cx="12192000" cy="536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302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1398</TotalTime>
  <Words>458</Words>
  <Application>Microsoft Macintosh PowerPoint</Application>
  <PresentationFormat>Widescreen</PresentationFormat>
  <Paragraphs>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等线</vt:lpstr>
      <vt:lpstr>等线 Light</vt:lpstr>
      <vt:lpstr>Arial</vt:lpstr>
      <vt:lpstr>Calibri</vt:lpstr>
      <vt:lpstr>Calibri Light</vt:lpstr>
      <vt:lpstr>Office Theme</vt:lpstr>
      <vt:lpstr>MySQL8 MVCC 源码分析</vt:lpstr>
      <vt:lpstr>内容</vt:lpstr>
      <vt:lpstr>多版本数据的组织方式-原理</vt:lpstr>
      <vt:lpstr>多版本数据的组织方式-如何生成</vt:lpstr>
      <vt:lpstr>多版本数据的组织方式-内部构造和如何访问</vt:lpstr>
      <vt:lpstr>多版本并发控制的基本逻辑</vt:lpstr>
      <vt:lpstr>MVCC源码 类图</vt:lpstr>
      <vt:lpstr>view_open &amp;  changes_visible调用关系</vt:lpstr>
      <vt:lpstr>view_close调用关系</vt:lpstr>
      <vt:lpstr>clone_oldest_view调用关系</vt:lpstr>
      <vt:lpstr>成员变量-可见性判断</vt:lpstr>
      <vt:lpstr>ReadView复用相关的成员变量和机制</vt:lpstr>
      <vt:lpstr>多版本数据的组织方式-细节2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MySQL8 MVCC</dc:title>
  <dc:creator>Microsoft Office User</dc:creator>
  <cp:lastModifiedBy>Microsoft Office User</cp:lastModifiedBy>
  <cp:revision>105</cp:revision>
  <dcterms:created xsi:type="dcterms:W3CDTF">2019-11-28T05:57:35Z</dcterms:created>
  <dcterms:modified xsi:type="dcterms:W3CDTF">2019-11-29T05:58:28Z</dcterms:modified>
</cp:coreProperties>
</file>

<file path=docProps/thumbnail.jpeg>
</file>